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Nunito"/>
      <p:regular r:id="rId32"/>
      <p:bold r:id="rId33"/>
      <p:italic r:id="rId34"/>
      <p:boldItalic r:id="rId35"/>
    </p:embeddedFont>
    <p:embeddedFont>
      <p:font typeface="Montserra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bold.fntdata"/><Relationship Id="rId10" Type="http://schemas.openxmlformats.org/officeDocument/2006/relationships/slide" Target="slides/slide5.xml"/><Relationship Id="rId32" Type="http://schemas.openxmlformats.org/officeDocument/2006/relationships/font" Target="fonts/Nunito-regular.fntdata"/><Relationship Id="rId13" Type="http://schemas.openxmlformats.org/officeDocument/2006/relationships/slide" Target="slides/slide8.xml"/><Relationship Id="rId35" Type="http://schemas.openxmlformats.org/officeDocument/2006/relationships/font" Target="fonts/Nunito-boldItalic.fntdata"/><Relationship Id="rId12" Type="http://schemas.openxmlformats.org/officeDocument/2006/relationships/slide" Target="slides/slide7.xml"/><Relationship Id="rId34" Type="http://schemas.openxmlformats.org/officeDocument/2006/relationships/font" Target="fonts/Nunito-italic.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6f8954bc_0_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f8954b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6aebdfef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6aebdfef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1a2f1a68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1a2f1a68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6aebdfef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6aebdfef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6aebdfef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6aebdfef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6aebdfef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6aebdfef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6aebdfef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6aebdfef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6aebdfef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6aebdfef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6aebdfefa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6aebdfefa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6aebdfef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6aebdfef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6aebdfef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6aebdfef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6aebdfef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6aebdfef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6aebdfefa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6aebdfefa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6aebdfef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6aebdfef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6aebdfef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6aebdfef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6aebdfefa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6aebdfefa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6aebdfefa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96aebdfefa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1a2f1a68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1a2f1a68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96aebdfefa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96aebdfefa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6aebdfef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6aebdfef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6aebdfef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6aebdfef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6aebdfefa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6aebdfefa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6aebdfe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6aebdfe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1a2f1a6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1a2f1a6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1a2f1a6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1a2f1a6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6aebdfef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6aebdfef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forms.gle/nFKJhBEkT7GHv9PM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3"/>
          <p:cNvPicPr preferRelativeResize="0"/>
          <p:nvPr/>
        </p:nvPicPr>
        <p:blipFill rotWithShape="1">
          <a:blip r:embed="rId3">
            <a:alphaModFix/>
          </a:blip>
          <a:srcRect b="22217" l="0" r="0" t="22223"/>
          <a:stretch/>
        </p:blipFill>
        <p:spPr>
          <a:xfrm>
            <a:off x="0" y="0"/>
            <a:ext cx="4208850" cy="1880501"/>
          </a:xfrm>
          <a:prstGeom prst="rect">
            <a:avLst/>
          </a:prstGeom>
          <a:noFill/>
          <a:ln>
            <a:noFill/>
          </a:ln>
        </p:spPr>
      </p:pic>
      <p:pic>
        <p:nvPicPr>
          <p:cNvPr id="129" name="Google Shape;129;p13"/>
          <p:cNvPicPr preferRelativeResize="0"/>
          <p:nvPr/>
        </p:nvPicPr>
        <p:blipFill rotWithShape="1">
          <a:blip r:embed="rId4">
            <a:alphaModFix/>
          </a:blip>
          <a:srcRect b="0" l="5892" r="5892" t="0"/>
          <a:stretch/>
        </p:blipFill>
        <p:spPr>
          <a:xfrm>
            <a:off x="0" y="1880500"/>
            <a:ext cx="4208850" cy="3263000"/>
          </a:xfrm>
          <a:prstGeom prst="rect">
            <a:avLst/>
          </a:prstGeom>
          <a:noFill/>
          <a:ln>
            <a:noFill/>
          </a:ln>
        </p:spPr>
      </p:pic>
      <p:pic>
        <p:nvPicPr>
          <p:cNvPr id="130" name="Google Shape;130;p13"/>
          <p:cNvPicPr preferRelativeResize="0"/>
          <p:nvPr/>
        </p:nvPicPr>
        <p:blipFill rotWithShape="1">
          <a:blip r:embed="rId5">
            <a:alphaModFix/>
          </a:blip>
          <a:srcRect b="0" l="13412" r="13412" t="0"/>
          <a:stretch/>
        </p:blipFill>
        <p:spPr>
          <a:xfrm>
            <a:off x="4208850" y="0"/>
            <a:ext cx="2294125" cy="5143499"/>
          </a:xfrm>
          <a:prstGeom prst="rect">
            <a:avLst/>
          </a:prstGeom>
          <a:noFill/>
          <a:ln>
            <a:noFill/>
          </a:ln>
        </p:spPr>
      </p:pic>
      <p:pic>
        <p:nvPicPr>
          <p:cNvPr id="131" name="Google Shape;131;p13"/>
          <p:cNvPicPr preferRelativeResize="0"/>
          <p:nvPr/>
        </p:nvPicPr>
        <p:blipFill rotWithShape="1">
          <a:blip r:embed="rId6">
            <a:alphaModFix/>
          </a:blip>
          <a:srcRect b="0" l="12524" r="12524" t="0"/>
          <a:stretch/>
        </p:blipFill>
        <p:spPr>
          <a:xfrm>
            <a:off x="6454850" y="0"/>
            <a:ext cx="2689152" cy="2337949"/>
          </a:xfrm>
          <a:prstGeom prst="rect">
            <a:avLst/>
          </a:prstGeom>
          <a:noFill/>
          <a:ln>
            <a:noFill/>
          </a:ln>
        </p:spPr>
      </p:pic>
      <p:pic>
        <p:nvPicPr>
          <p:cNvPr id="132" name="Google Shape;132;p13"/>
          <p:cNvPicPr preferRelativeResize="0"/>
          <p:nvPr/>
        </p:nvPicPr>
        <p:blipFill rotWithShape="1">
          <a:blip r:embed="rId7">
            <a:alphaModFix/>
          </a:blip>
          <a:srcRect b="0" l="2830" r="2821" t="0"/>
          <a:stretch/>
        </p:blipFill>
        <p:spPr>
          <a:xfrm>
            <a:off x="6454850" y="2328275"/>
            <a:ext cx="2689151" cy="2815225"/>
          </a:xfrm>
          <a:prstGeom prst="rect">
            <a:avLst/>
          </a:prstGeom>
          <a:noFill/>
          <a:ln>
            <a:noFill/>
          </a:ln>
        </p:spPr>
      </p:pic>
      <p:sp>
        <p:nvSpPr>
          <p:cNvPr id="133" name="Google Shape;133;p13"/>
          <p:cNvSpPr txBox="1"/>
          <p:nvPr/>
        </p:nvSpPr>
        <p:spPr>
          <a:xfrm>
            <a:off x="4239250" y="-98675"/>
            <a:ext cx="21852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latin typeface="Georgia"/>
                <a:ea typeface="Georgia"/>
                <a:cs typeface="Georgia"/>
                <a:sym typeface="Georgia"/>
              </a:rPr>
              <a:t>IG/FB MARKETING SUCCESS ESSENTIALS DURING COVID-19</a:t>
            </a:r>
            <a:endParaRPr b="1" i="1" sz="1800">
              <a:latin typeface="Georgia"/>
              <a:ea typeface="Georgia"/>
              <a:cs typeface="Georgia"/>
              <a:sym typeface="Georgia"/>
            </a:endParaRPr>
          </a:p>
          <a:p>
            <a:pPr indent="0" lvl="0" marL="0" rtl="0" algn="l">
              <a:spcBef>
                <a:spcPts val="0"/>
              </a:spcBef>
              <a:spcAft>
                <a:spcPts val="0"/>
              </a:spcAft>
              <a:buNone/>
            </a:pPr>
            <a:r>
              <a:rPr b="1" i="1" lang="en" sz="1800">
                <a:latin typeface="Georgia"/>
                <a:ea typeface="Georgia"/>
                <a:cs typeface="Georgia"/>
                <a:sym typeface="Georgia"/>
              </a:rPr>
              <a:t>BY SAC BLACK BIZ</a:t>
            </a:r>
            <a:endParaRPr b="1" i="1" sz="18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200550" y="165150"/>
            <a:ext cx="91440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800"/>
              <a:t>Reasons to establish your business Insta account</a:t>
            </a:r>
            <a:endParaRPr b="1" i="1" sz="28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pic>
        <p:nvPicPr>
          <p:cNvPr id="184" name="Google Shape;184;p22"/>
          <p:cNvPicPr preferRelativeResize="0"/>
          <p:nvPr/>
        </p:nvPicPr>
        <p:blipFill>
          <a:blip r:embed="rId3">
            <a:alphaModFix/>
          </a:blip>
          <a:stretch>
            <a:fillRect/>
          </a:stretch>
        </p:blipFill>
        <p:spPr>
          <a:xfrm>
            <a:off x="6222350" y="1149775"/>
            <a:ext cx="1962150" cy="1866900"/>
          </a:xfrm>
          <a:prstGeom prst="rect">
            <a:avLst/>
          </a:prstGeom>
          <a:noFill/>
          <a:ln>
            <a:noFill/>
          </a:ln>
        </p:spPr>
      </p:pic>
      <p:pic>
        <p:nvPicPr>
          <p:cNvPr id="185" name="Google Shape;185;p22"/>
          <p:cNvPicPr preferRelativeResize="0"/>
          <p:nvPr/>
        </p:nvPicPr>
        <p:blipFill>
          <a:blip r:embed="rId4">
            <a:alphaModFix/>
          </a:blip>
          <a:stretch>
            <a:fillRect/>
          </a:stretch>
        </p:blipFill>
        <p:spPr>
          <a:xfrm>
            <a:off x="861300" y="897400"/>
            <a:ext cx="5167076" cy="3739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idx="1" type="body"/>
          </p:nvPr>
        </p:nvSpPr>
        <p:spPr>
          <a:xfrm>
            <a:off x="200550" y="726225"/>
            <a:ext cx="60351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Tell your story</a:t>
            </a:r>
            <a:endParaRPr b="1" sz="1600"/>
          </a:p>
          <a:p>
            <a:pPr indent="-330200" lvl="0" marL="457200" rtl="0" algn="l">
              <a:spcBef>
                <a:spcPts val="1600"/>
              </a:spcBef>
              <a:spcAft>
                <a:spcPts val="0"/>
              </a:spcAft>
              <a:buSzPts val="1600"/>
              <a:buChar char="-"/>
            </a:pPr>
            <a:r>
              <a:rPr b="1" lang="en" sz="1600"/>
              <a:t>Create an organic account to engage and build relationships over time with people interested in your business</a:t>
            </a:r>
            <a:endParaRPr b="1" sz="1600"/>
          </a:p>
          <a:p>
            <a:pPr indent="0" lvl="0" marL="0" rtl="0" algn="l">
              <a:spcBef>
                <a:spcPts val="1600"/>
              </a:spcBef>
              <a:spcAft>
                <a:spcPts val="0"/>
              </a:spcAft>
              <a:buNone/>
            </a:pPr>
            <a:r>
              <a:rPr b="1" lang="en" sz="1600"/>
              <a:t>Be found</a:t>
            </a:r>
            <a:endParaRPr b="1" sz="1600"/>
          </a:p>
          <a:p>
            <a:pPr indent="-330200" lvl="0" marL="457200" rtl="0" algn="l">
              <a:spcBef>
                <a:spcPts val="1600"/>
              </a:spcBef>
              <a:spcAft>
                <a:spcPts val="0"/>
              </a:spcAft>
              <a:buSzPts val="1600"/>
              <a:buChar char="-"/>
            </a:pPr>
            <a:r>
              <a:rPr b="1" lang="en" sz="1600"/>
              <a:t>IG organic accounts are the best way to be found, and people can find your business when they search on IG.</a:t>
            </a:r>
            <a:endParaRPr b="1" sz="1600"/>
          </a:p>
          <a:p>
            <a:pPr indent="0" lvl="0" marL="0" rtl="0" algn="l">
              <a:spcBef>
                <a:spcPts val="1600"/>
              </a:spcBef>
              <a:spcAft>
                <a:spcPts val="0"/>
              </a:spcAft>
              <a:buNone/>
            </a:pPr>
            <a:r>
              <a:rPr b="1" lang="en" sz="1600"/>
              <a:t>Communicate directly with your customers</a:t>
            </a:r>
            <a:endParaRPr b="1" sz="1600"/>
          </a:p>
          <a:p>
            <a:pPr indent="-330200" lvl="0" marL="457200" rtl="0" algn="l">
              <a:spcBef>
                <a:spcPts val="1600"/>
              </a:spcBef>
              <a:spcAft>
                <a:spcPts val="0"/>
              </a:spcAft>
              <a:buSzPts val="1600"/>
              <a:buChar char="-"/>
            </a:pPr>
            <a:r>
              <a:rPr b="1" lang="en" sz="1600"/>
              <a:t>Respond directly to potential customers’ comments +  DMs.</a:t>
            </a:r>
            <a:endParaRPr b="1" sz="1600"/>
          </a:p>
          <a:p>
            <a:pPr indent="0" lvl="0" marL="0" rtl="0" algn="l">
              <a:spcBef>
                <a:spcPts val="1600"/>
              </a:spcBef>
              <a:spcAft>
                <a:spcPts val="1600"/>
              </a:spcAft>
              <a:buNone/>
            </a:pPr>
            <a:r>
              <a:t/>
            </a:r>
            <a:endParaRPr b="1" sz="1600"/>
          </a:p>
        </p:txBody>
      </p:sp>
      <p:sp>
        <p:nvSpPr>
          <p:cNvPr id="191" name="Google Shape;191;p23"/>
          <p:cNvSpPr txBox="1"/>
          <p:nvPr>
            <p:ph type="title"/>
          </p:nvPr>
        </p:nvSpPr>
        <p:spPr>
          <a:xfrm>
            <a:off x="200550" y="165150"/>
            <a:ext cx="91440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800"/>
              <a:t>Reasons to establish your business Insta account</a:t>
            </a:r>
            <a:endParaRPr b="1" i="1" sz="28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pic>
        <p:nvPicPr>
          <p:cNvPr id="192" name="Google Shape;192;p23"/>
          <p:cNvPicPr preferRelativeResize="0"/>
          <p:nvPr/>
        </p:nvPicPr>
        <p:blipFill>
          <a:blip r:embed="rId3">
            <a:alphaModFix/>
          </a:blip>
          <a:stretch>
            <a:fillRect/>
          </a:stretch>
        </p:blipFill>
        <p:spPr>
          <a:xfrm>
            <a:off x="6222350" y="1149775"/>
            <a:ext cx="1962150" cy="1866900"/>
          </a:xfrm>
          <a:prstGeom prst="rect">
            <a:avLst/>
          </a:prstGeom>
          <a:noFill/>
          <a:ln>
            <a:noFill/>
          </a:ln>
        </p:spPr>
      </p:pic>
      <p:pic>
        <p:nvPicPr>
          <p:cNvPr id="193" name="Google Shape;193;p23"/>
          <p:cNvPicPr preferRelativeResize="0"/>
          <p:nvPr/>
        </p:nvPicPr>
        <p:blipFill>
          <a:blip r:embed="rId4">
            <a:alphaModFix/>
          </a:blip>
          <a:stretch>
            <a:fillRect/>
          </a:stretch>
        </p:blipFill>
        <p:spPr>
          <a:xfrm>
            <a:off x="5741050" y="2891075"/>
            <a:ext cx="3066300" cy="205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500450" y="141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800"/>
              <a:t>How to create your Insta (Biz) account</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p:txBody>
      </p:sp>
      <p:pic>
        <p:nvPicPr>
          <p:cNvPr id="199" name="Google Shape;199;p24"/>
          <p:cNvPicPr preferRelativeResize="0"/>
          <p:nvPr/>
        </p:nvPicPr>
        <p:blipFill>
          <a:blip r:embed="rId3">
            <a:alphaModFix/>
          </a:blip>
          <a:stretch>
            <a:fillRect/>
          </a:stretch>
        </p:blipFill>
        <p:spPr>
          <a:xfrm>
            <a:off x="6293125" y="1114375"/>
            <a:ext cx="1962150" cy="1866900"/>
          </a:xfrm>
          <a:prstGeom prst="rect">
            <a:avLst/>
          </a:prstGeom>
          <a:noFill/>
          <a:ln>
            <a:noFill/>
          </a:ln>
        </p:spPr>
      </p:pic>
      <p:sp>
        <p:nvSpPr>
          <p:cNvPr id="200" name="Google Shape;200;p24"/>
          <p:cNvSpPr txBox="1"/>
          <p:nvPr>
            <p:ph idx="1" type="body"/>
          </p:nvPr>
        </p:nvSpPr>
        <p:spPr>
          <a:xfrm>
            <a:off x="358900" y="714425"/>
            <a:ext cx="57168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Download the Instagram app.</a:t>
            </a:r>
            <a:endParaRPr b="1" sz="1600"/>
          </a:p>
          <a:p>
            <a:pPr indent="-330200" lvl="0" marL="457200" rtl="0" algn="l">
              <a:spcBef>
                <a:spcPts val="1600"/>
              </a:spcBef>
              <a:spcAft>
                <a:spcPts val="0"/>
              </a:spcAft>
              <a:buSzPts val="1600"/>
              <a:buChar char="-"/>
            </a:pPr>
            <a:r>
              <a:rPr b="1" lang="en" sz="1600"/>
              <a:t>Open your cell, go to Apple Store/Google Play</a:t>
            </a:r>
            <a:endParaRPr b="1" sz="1600"/>
          </a:p>
          <a:p>
            <a:pPr indent="-330200" lvl="0" marL="457200" rtl="0" algn="l">
              <a:spcBef>
                <a:spcPts val="0"/>
              </a:spcBef>
              <a:spcAft>
                <a:spcPts val="0"/>
              </a:spcAft>
              <a:buSzPts val="1600"/>
              <a:buChar char="-"/>
            </a:pPr>
            <a:r>
              <a:rPr b="1" lang="en" sz="1600"/>
              <a:t>Search for Instagram and hit download</a:t>
            </a:r>
            <a:endParaRPr b="1" sz="1600"/>
          </a:p>
          <a:p>
            <a:pPr indent="0" lvl="0" marL="0" rtl="0" algn="l">
              <a:spcBef>
                <a:spcPts val="1600"/>
              </a:spcBef>
              <a:spcAft>
                <a:spcPts val="0"/>
              </a:spcAft>
              <a:buNone/>
            </a:pPr>
            <a:r>
              <a:rPr b="1" lang="en" sz="1600"/>
              <a:t>Tap Sign Up. Enter your email address, and tap Next, or tap Log-In with Facebook to sign up with your Facebook account.</a:t>
            </a:r>
            <a:endParaRPr b="1" sz="1600"/>
          </a:p>
          <a:p>
            <a:pPr indent="0" lvl="0" marL="0" rtl="0" algn="l">
              <a:spcBef>
                <a:spcPts val="1600"/>
              </a:spcBef>
              <a:spcAft>
                <a:spcPts val="0"/>
              </a:spcAft>
              <a:buNone/>
            </a:pPr>
            <a:r>
              <a:rPr b="1" lang="en" sz="1600"/>
              <a:t>If you register with your email, create a username and password. Fill out your profile information and then tap Done.</a:t>
            </a:r>
            <a:endParaRPr b="1" sz="1600"/>
          </a:p>
          <a:p>
            <a:pPr indent="0" lvl="0" marL="0" rtl="0" algn="l">
              <a:spcBef>
                <a:spcPts val="1600"/>
              </a:spcBef>
              <a:spcAft>
                <a:spcPts val="0"/>
              </a:spcAft>
              <a:buNone/>
            </a:pPr>
            <a:r>
              <a:rPr b="1" lang="en" sz="1600"/>
              <a:t>If you register with Facebook, you'll be prompted to log into your Facebook account if you're currently logged out. </a:t>
            </a:r>
            <a:endParaRPr b="1" sz="1600"/>
          </a:p>
          <a:p>
            <a:pPr indent="0" lvl="0" marL="0" rtl="0" algn="l">
              <a:spcBef>
                <a:spcPts val="1600"/>
              </a:spcBef>
              <a:spcAft>
                <a:spcPts val="0"/>
              </a:spcAft>
              <a:buNone/>
            </a:pPr>
            <a:r>
              <a:rPr b="1" lang="en" sz="1600"/>
              <a:t>It is recommended that you create your account using the IG mobile app, not in a desktop browser.</a:t>
            </a:r>
            <a:endParaRPr b="1" sz="1600"/>
          </a:p>
          <a:p>
            <a:pPr indent="0" lvl="0" marL="0" rtl="0" algn="l">
              <a:spcBef>
                <a:spcPts val="1600"/>
              </a:spcBef>
              <a:spcAft>
                <a:spcPts val="0"/>
              </a:spcAft>
              <a:buNone/>
            </a:pPr>
            <a:r>
              <a:t/>
            </a:r>
            <a:endParaRPr b="1" sz="1600"/>
          </a:p>
          <a:p>
            <a:pPr indent="0" lvl="0" marL="0" rtl="0" algn="l">
              <a:spcBef>
                <a:spcPts val="1600"/>
              </a:spcBef>
              <a:spcAft>
                <a:spcPts val="0"/>
              </a:spcAft>
              <a:buNone/>
            </a:pPr>
            <a:r>
              <a:t/>
            </a:r>
            <a:endParaRPr b="1" sz="1600"/>
          </a:p>
          <a:p>
            <a:pPr indent="0" lvl="0" marL="0" rtl="0" algn="l">
              <a:spcBef>
                <a:spcPts val="1600"/>
              </a:spcBef>
              <a:spcAft>
                <a:spcPts val="0"/>
              </a:spcAft>
              <a:buNone/>
            </a:pPr>
            <a:r>
              <a:t/>
            </a:r>
            <a:endParaRPr b="1" sz="1600"/>
          </a:p>
          <a:p>
            <a:pPr indent="0" lvl="0" marL="0" rtl="0" algn="l">
              <a:spcBef>
                <a:spcPts val="1600"/>
              </a:spcBef>
              <a:spcAft>
                <a:spcPts val="16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2088075" y="141550"/>
            <a:ext cx="53796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200"/>
              <a:t>Growing Your Audience</a:t>
            </a:r>
            <a:endParaRPr b="1" i="1" sz="32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p:txBody>
      </p:sp>
      <p:pic>
        <p:nvPicPr>
          <p:cNvPr id="206" name="Google Shape;206;p25"/>
          <p:cNvPicPr preferRelativeResize="0"/>
          <p:nvPr/>
        </p:nvPicPr>
        <p:blipFill>
          <a:blip r:embed="rId3">
            <a:alphaModFix/>
          </a:blip>
          <a:stretch>
            <a:fillRect/>
          </a:stretch>
        </p:blipFill>
        <p:spPr>
          <a:xfrm>
            <a:off x="6293125" y="1114375"/>
            <a:ext cx="1962150" cy="1866900"/>
          </a:xfrm>
          <a:prstGeom prst="rect">
            <a:avLst/>
          </a:prstGeom>
          <a:noFill/>
          <a:ln>
            <a:noFill/>
          </a:ln>
        </p:spPr>
      </p:pic>
      <p:sp>
        <p:nvSpPr>
          <p:cNvPr id="207" name="Google Shape;207;p25"/>
          <p:cNvSpPr txBox="1"/>
          <p:nvPr>
            <p:ph idx="1" type="body"/>
          </p:nvPr>
        </p:nvSpPr>
        <p:spPr>
          <a:xfrm>
            <a:off x="323500" y="1067400"/>
            <a:ext cx="5551500" cy="36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How? Create STRONG content</a:t>
            </a:r>
            <a:endParaRPr b="1" sz="1600"/>
          </a:p>
          <a:p>
            <a:pPr indent="0" lvl="0" marL="0" rtl="0" algn="l">
              <a:spcBef>
                <a:spcPts val="1600"/>
              </a:spcBef>
              <a:spcAft>
                <a:spcPts val="0"/>
              </a:spcAft>
              <a:buNone/>
            </a:pPr>
            <a:r>
              <a:rPr b="1" lang="en" sz="1600"/>
              <a:t>What is STRONG content? High-quality, On-brand, that people want to see (Relevant).</a:t>
            </a:r>
            <a:endParaRPr b="1" sz="1600"/>
          </a:p>
          <a:p>
            <a:pPr indent="-330200" lvl="0" marL="457200" rtl="0" algn="l">
              <a:spcBef>
                <a:spcPts val="1600"/>
              </a:spcBef>
              <a:spcAft>
                <a:spcPts val="0"/>
              </a:spcAft>
              <a:buSzPts val="1600"/>
              <a:buChar char="-"/>
            </a:pPr>
            <a:r>
              <a:rPr b="1" lang="en" sz="1600"/>
              <a:t>Creating strong content also increases like the likelihood that your account will be discovered by non-followers via the Explore tab or News tab.</a:t>
            </a:r>
            <a:endParaRPr b="1" sz="1600"/>
          </a:p>
          <a:p>
            <a:pPr indent="-330200" lvl="0" marL="457200" rtl="0" algn="l">
              <a:spcBef>
                <a:spcPts val="0"/>
              </a:spcBef>
              <a:spcAft>
                <a:spcPts val="0"/>
              </a:spcAft>
              <a:buSzPts val="1600"/>
              <a:buChar char="-"/>
            </a:pPr>
            <a:r>
              <a:rPr b="1" lang="en" sz="1600"/>
              <a:t>Instagram uses an algorithm to bring users to new content they might be interested in by scrolling explore. </a:t>
            </a:r>
            <a:endParaRPr b="1" sz="1600"/>
          </a:p>
          <a:p>
            <a:pPr indent="-330200" lvl="0" marL="457200" rtl="0" algn="l">
              <a:spcBef>
                <a:spcPts val="0"/>
              </a:spcBef>
              <a:spcAft>
                <a:spcPts val="0"/>
              </a:spcAft>
              <a:buSzPts val="1600"/>
              <a:buChar char="-"/>
            </a:pPr>
            <a:r>
              <a:rPr b="1" lang="en" sz="1600"/>
              <a:t>People see a feed of the accounts they follow and posts they liked, including yours. </a:t>
            </a:r>
            <a:endParaRPr b="1" sz="1600"/>
          </a:p>
          <a:p>
            <a:pPr indent="0" lvl="0" marL="0" rtl="0" algn="l">
              <a:spcBef>
                <a:spcPts val="1600"/>
              </a:spcBef>
              <a:spcAft>
                <a:spcPts val="16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2088075" y="117975"/>
            <a:ext cx="42051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800"/>
              <a:t>Growing Your Audience</a:t>
            </a:r>
            <a:endParaRPr b="1" i="1" sz="28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a:p>
            <a:pPr indent="0" lvl="0" marL="0" rtl="0" algn="l">
              <a:spcBef>
                <a:spcPts val="0"/>
              </a:spcBef>
              <a:spcAft>
                <a:spcPts val="0"/>
              </a:spcAft>
              <a:buNone/>
            </a:pPr>
            <a:r>
              <a:t/>
            </a:r>
            <a:endParaRPr b="1" i="1" sz="3600"/>
          </a:p>
        </p:txBody>
      </p:sp>
      <p:pic>
        <p:nvPicPr>
          <p:cNvPr id="213" name="Google Shape;213;p26"/>
          <p:cNvPicPr preferRelativeResize="0"/>
          <p:nvPr/>
        </p:nvPicPr>
        <p:blipFill>
          <a:blip r:embed="rId3">
            <a:alphaModFix/>
          </a:blip>
          <a:stretch>
            <a:fillRect/>
          </a:stretch>
        </p:blipFill>
        <p:spPr>
          <a:xfrm>
            <a:off x="6293125" y="1114375"/>
            <a:ext cx="1962150" cy="1866900"/>
          </a:xfrm>
          <a:prstGeom prst="rect">
            <a:avLst/>
          </a:prstGeom>
          <a:noFill/>
          <a:ln>
            <a:noFill/>
          </a:ln>
        </p:spPr>
      </p:pic>
      <p:sp>
        <p:nvSpPr>
          <p:cNvPr id="214" name="Google Shape;214;p26"/>
          <p:cNvSpPr txBox="1"/>
          <p:nvPr>
            <p:ph idx="1" type="body"/>
          </p:nvPr>
        </p:nvSpPr>
        <p:spPr>
          <a:xfrm>
            <a:off x="335300" y="1067400"/>
            <a:ext cx="57168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You can also grow your audience by making Instagram part of your day-to-day business and marketing:</a:t>
            </a:r>
            <a:endParaRPr b="1" sz="1600"/>
          </a:p>
          <a:p>
            <a:pPr indent="-330200" lvl="0" marL="457200" rtl="0" algn="l">
              <a:spcBef>
                <a:spcPts val="1600"/>
              </a:spcBef>
              <a:spcAft>
                <a:spcPts val="0"/>
              </a:spcAft>
              <a:buSzPts val="1600"/>
              <a:buChar char="-"/>
            </a:pPr>
            <a:r>
              <a:rPr b="1" lang="en" sz="1600"/>
              <a:t>Post a sign at your retail location(s) with your IG account, or share it in communications like emails/postcards</a:t>
            </a:r>
            <a:endParaRPr b="1" sz="1600"/>
          </a:p>
          <a:p>
            <a:pPr indent="0" lvl="0" marL="0" rtl="0" algn="l">
              <a:spcBef>
                <a:spcPts val="1600"/>
              </a:spcBef>
              <a:spcAft>
                <a:spcPts val="0"/>
              </a:spcAft>
              <a:buNone/>
            </a:pPr>
            <a:r>
              <a:t/>
            </a:r>
            <a:endParaRPr b="1" sz="1600"/>
          </a:p>
          <a:p>
            <a:pPr indent="-330200" lvl="0" marL="457200" rtl="0" algn="l">
              <a:spcBef>
                <a:spcPts val="1600"/>
              </a:spcBef>
              <a:spcAft>
                <a:spcPts val="0"/>
              </a:spcAft>
              <a:buSzPts val="1600"/>
              <a:buChar char="-"/>
            </a:pPr>
            <a:r>
              <a:rPr b="1" lang="en" sz="1600"/>
              <a:t>Announce your IG account on other platforms (Facebook or Twitter), or provide a link on the homepage of your website</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body"/>
          </p:nvPr>
        </p:nvSpPr>
        <p:spPr>
          <a:xfrm>
            <a:off x="358900" y="714425"/>
            <a:ext cx="55752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Choose QUALITY over quantity</a:t>
            </a:r>
            <a:endParaRPr b="1" sz="1600"/>
          </a:p>
          <a:p>
            <a:pPr indent="0" lvl="0" marL="0" rtl="0" algn="l">
              <a:spcBef>
                <a:spcPts val="1600"/>
              </a:spcBef>
              <a:spcAft>
                <a:spcPts val="0"/>
              </a:spcAft>
              <a:buNone/>
            </a:pPr>
            <a:r>
              <a:rPr b="1" lang="en" sz="1600"/>
              <a:t>A</a:t>
            </a:r>
            <a:r>
              <a:rPr b="1" lang="en" sz="1600"/>
              <a:t>void overusing hashtags, creating contests and giveaways, or using third parties to buy followers (this attracts people less likely to be your ideal target audience).</a:t>
            </a:r>
            <a:endParaRPr b="1" sz="1600"/>
          </a:p>
          <a:p>
            <a:pPr indent="0" lvl="0" marL="0" rtl="0" algn="l">
              <a:spcBef>
                <a:spcPts val="1600"/>
              </a:spcBef>
              <a:spcAft>
                <a:spcPts val="0"/>
              </a:spcAft>
              <a:buNone/>
            </a:pPr>
            <a:r>
              <a:rPr b="1" lang="en" sz="1600"/>
              <a:t>Focus on your BUSINESS objective</a:t>
            </a:r>
            <a:endParaRPr b="1" sz="1600"/>
          </a:p>
          <a:p>
            <a:pPr indent="-330200" lvl="0" marL="457200" rtl="0" algn="l">
              <a:spcBef>
                <a:spcPts val="1600"/>
              </a:spcBef>
              <a:spcAft>
                <a:spcPts val="0"/>
              </a:spcAft>
              <a:buSzPts val="1600"/>
              <a:buChar char="-"/>
            </a:pPr>
            <a:r>
              <a:rPr b="1" lang="en" sz="1600"/>
              <a:t>Building followers is not a true business objective and should never be your main business goal. As the IG community creates more content and as people follow more brands, your business's share of voice will change over time.</a:t>
            </a:r>
            <a:endParaRPr b="1" sz="1600"/>
          </a:p>
          <a:p>
            <a:pPr indent="0" lvl="0" marL="0" rtl="0" algn="l">
              <a:spcBef>
                <a:spcPts val="1600"/>
              </a:spcBef>
              <a:spcAft>
                <a:spcPts val="1600"/>
              </a:spcAft>
              <a:buNone/>
            </a:pPr>
            <a:r>
              <a:t/>
            </a:r>
            <a:endParaRPr b="1" sz="1600"/>
          </a:p>
        </p:txBody>
      </p:sp>
      <p:sp>
        <p:nvSpPr>
          <p:cNvPr id="220" name="Google Shape;220;p27"/>
          <p:cNvSpPr txBox="1"/>
          <p:nvPr>
            <p:ph type="title"/>
          </p:nvPr>
        </p:nvSpPr>
        <p:spPr>
          <a:xfrm>
            <a:off x="753000" y="212375"/>
            <a:ext cx="76380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800"/>
              <a:t> How to connect w/ the right people on Insta</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a:p>
            <a:pPr indent="0" lvl="0" marL="0" rtl="0" algn="l">
              <a:spcBef>
                <a:spcPts val="0"/>
              </a:spcBef>
              <a:spcAft>
                <a:spcPts val="0"/>
              </a:spcAft>
              <a:buNone/>
            </a:pPr>
            <a:r>
              <a:t/>
            </a:r>
            <a:endParaRPr b="1" i="1" sz="2800"/>
          </a:p>
        </p:txBody>
      </p:sp>
      <p:pic>
        <p:nvPicPr>
          <p:cNvPr id="221" name="Google Shape;221;p27"/>
          <p:cNvPicPr preferRelativeResize="0"/>
          <p:nvPr/>
        </p:nvPicPr>
        <p:blipFill>
          <a:blip r:embed="rId3">
            <a:alphaModFix/>
          </a:blip>
          <a:stretch>
            <a:fillRect/>
          </a:stretch>
        </p:blipFill>
        <p:spPr>
          <a:xfrm>
            <a:off x="6328500" y="1137975"/>
            <a:ext cx="1962150" cy="186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idx="1" type="body"/>
          </p:nvPr>
        </p:nvSpPr>
        <p:spPr>
          <a:xfrm>
            <a:off x="358900" y="714425"/>
            <a:ext cx="54453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Be authentic</a:t>
            </a:r>
            <a:endParaRPr b="1" sz="1600"/>
          </a:p>
          <a:p>
            <a:pPr indent="0" lvl="0" marL="0" rtl="0" algn="l">
              <a:spcBef>
                <a:spcPts val="1600"/>
              </a:spcBef>
              <a:spcAft>
                <a:spcPts val="0"/>
              </a:spcAft>
              <a:buNone/>
            </a:pPr>
            <a:r>
              <a:rPr b="1" lang="en" sz="1600"/>
              <a:t>Share creative that represents your brand's unique personality and attracts like-minded followers. </a:t>
            </a:r>
            <a:endParaRPr b="1" sz="1600"/>
          </a:p>
          <a:p>
            <a:pPr indent="0" lvl="0" marL="0" rtl="0" algn="l">
              <a:spcBef>
                <a:spcPts val="1600"/>
              </a:spcBef>
              <a:spcAft>
                <a:spcPts val="0"/>
              </a:spcAft>
              <a:buNone/>
            </a:pPr>
            <a:r>
              <a:rPr b="1" lang="en" sz="1600"/>
              <a:t>(For inspiration, find, follow and interact with other relevant accounts through the Search &amp; Explore tab.)</a:t>
            </a:r>
            <a:endParaRPr b="1" sz="1600"/>
          </a:p>
          <a:p>
            <a:pPr indent="0" lvl="0" marL="0" rtl="0" algn="l">
              <a:spcBef>
                <a:spcPts val="1600"/>
              </a:spcBef>
              <a:spcAft>
                <a:spcPts val="1600"/>
              </a:spcAft>
              <a:buNone/>
            </a:pPr>
            <a:r>
              <a:rPr b="1" lang="en" sz="1600"/>
              <a:t>You can also get inspiration by following the IG blog.</a:t>
            </a:r>
            <a:endParaRPr b="1" sz="1600"/>
          </a:p>
        </p:txBody>
      </p:sp>
      <p:sp>
        <p:nvSpPr>
          <p:cNvPr id="227" name="Google Shape;227;p28"/>
          <p:cNvSpPr txBox="1"/>
          <p:nvPr>
            <p:ph type="title"/>
          </p:nvPr>
        </p:nvSpPr>
        <p:spPr>
          <a:xfrm>
            <a:off x="277950" y="106150"/>
            <a:ext cx="8588100" cy="8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How to connect w/ the right people on Insta</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pic>
        <p:nvPicPr>
          <p:cNvPr id="228" name="Google Shape;228;p28"/>
          <p:cNvPicPr preferRelativeResize="0"/>
          <p:nvPr/>
        </p:nvPicPr>
        <p:blipFill>
          <a:blip r:embed="rId3">
            <a:alphaModFix/>
          </a:blip>
          <a:stretch>
            <a:fillRect/>
          </a:stretch>
        </p:blipFill>
        <p:spPr>
          <a:xfrm>
            <a:off x="6328500" y="1137975"/>
            <a:ext cx="1962150" cy="186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1047450" y="1372050"/>
            <a:ext cx="7049100" cy="258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 To Fb Pages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pic>
        <p:nvPicPr>
          <p:cNvPr id="239" name="Google Shape;239;p30"/>
          <p:cNvPicPr preferRelativeResize="0"/>
          <p:nvPr/>
        </p:nvPicPr>
        <p:blipFill>
          <a:blip r:embed="rId3">
            <a:alphaModFix/>
          </a:blip>
          <a:stretch>
            <a:fillRect/>
          </a:stretch>
        </p:blipFill>
        <p:spPr>
          <a:xfrm>
            <a:off x="4813300" y="714425"/>
            <a:ext cx="4330699" cy="3262001"/>
          </a:xfrm>
          <a:prstGeom prst="rect">
            <a:avLst/>
          </a:prstGeom>
          <a:noFill/>
          <a:ln>
            <a:noFill/>
          </a:ln>
        </p:spPr>
      </p:pic>
      <p:sp>
        <p:nvSpPr>
          <p:cNvPr id="240" name="Google Shape;240;p30"/>
          <p:cNvSpPr txBox="1"/>
          <p:nvPr>
            <p:ph idx="1" type="body"/>
          </p:nvPr>
        </p:nvSpPr>
        <p:spPr>
          <a:xfrm>
            <a:off x="229125" y="940800"/>
            <a:ext cx="4643100" cy="32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Your Page is your business’ identity on Facebook.</a:t>
            </a:r>
            <a:endParaRPr b="1" sz="1600"/>
          </a:p>
          <a:p>
            <a:pPr indent="0" lvl="0" marL="0" rtl="0" algn="l">
              <a:spcBef>
                <a:spcPts val="1600"/>
              </a:spcBef>
              <a:spcAft>
                <a:spcPts val="0"/>
              </a:spcAft>
              <a:buNone/>
            </a:pPr>
            <a:r>
              <a:rPr lang="en" sz="1200">
                <a:solidFill>
                  <a:srgbClr val="3A404F"/>
                </a:solidFill>
                <a:highlight>
                  <a:srgbClr val="FFFFFF"/>
                </a:highlight>
                <a:latin typeface="Arial"/>
                <a:ea typeface="Arial"/>
                <a:cs typeface="Arial"/>
                <a:sym typeface="Arial"/>
              </a:rPr>
              <a:t>Here are a few things you should add to your Page to make it helpful:</a:t>
            </a:r>
            <a:endParaRPr sz="1100">
              <a:solidFill>
                <a:srgbClr val="000000"/>
              </a:solidFill>
              <a:latin typeface="Arial"/>
              <a:ea typeface="Arial"/>
              <a:cs typeface="Arial"/>
              <a:sym typeface="Arial"/>
            </a:endParaRPr>
          </a:p>
          <a:p>
            <a:pPr indent="-304800" lvl="0" marL="647700" rtl="0" algn="l">
              <a:spcBef>
                <a:spcPts val="160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Useful details about your business</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A list of your products, services, or available jobs</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A call-to-action button to encourage people to take a specific action</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1"/>
          <p:cNvPicPr preferRelativeResize="0"/>
          <p:nvPr/>
        </p:nvPicPr>
        <p:blipFill>
          <a:blip r:embed="rId3">
            <a:alphaModFix/>
          </a:blip>
          <a:stretch>
            <a:fillRect/>
          </a:stretch>
        </p:blipFill>
        <p:spPr>
          <a:xfrm>
            <a:off x="762000" y="381000"/>
            <a:ext cx="76200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You’ll Learn:</a:t>
            </a:r>
            <a:endParaRPr/>
          </a:p>
        </p:txBody>
      </p:sp>
      <p:sp>
        <p:nvSpPr>
          <p:cNvPr id="139" name="Google Shape;139;p14"/>
          <p:cNvSpPr txBox="1"/>
          <p:nvPr>
            <p:ph idx="1" type="body"/>
          </p:nvPr>
        </p:nvSpPr>
        <p:spPr>
          <a:xfrm>
            <a:off x="819150" y="1660425"/>
            <a:ext cx="7505700" cy="3082800"/>
          </a:xfrm>
          <a:prstGeom prst="rect">
            <a:avLst/>
          </a:prstGeom>
        </p:spPr>
        <p:txBody>
          <a:bodyPr anchorCtr="0" anchor="t" bIns="91425" lIns="91425" spcFirstLastPara="1" rIns="91425" wrap="square" tIns="91425">
            <a:noAutofit/>
          </a:bodyPr>
          <a:lstStyle/>
          <a:p>
            <a:pPr indent="-320675" lvl="0" marL="673100" rtl="0" algn="l">
              <a:lnSpc>
                <a:spcPct val="165517"/>
              </a:lnSpc>
              <a:spcBef>
                <a:spcPts val="250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How to set up for success using the Assessment Form</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What Instagram is and what makes its community unique.</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How to install and get started on Instagram.</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How to create a presence on Instagram.</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Understand the importance of your business's presence on Insta/Fb, especially on mobile.</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Learn how to post content that engages your customers.</a:t>
            </a:r>
            <a:endParaRPr sz="1450">
              <a:solidFill>
                <a:srgbClr val="3F464B"/>
              </a:solidFill>
              <a:highlight>
                <a:srgbClr val="FFFFFF"/>
              </a:highlight>
              <a:latin typeface="Montserrat"/>
              <a:ea typeface="Montserrat"/>
              <a:cs typeface="Montserrat"/>
              <a:sym typeface="Montserrat"/>
            </a:endParaRPr>
          </a:p>
          <a:p>
            <a:pPr indent="0" lvl="0" marL="0" rtl="0" algn="l">
              <a:spcBef>
                <a:spcPts val="28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idx="1" type="body"/>
          </p:nvPr>
        </p:nvSpPr>
        <p:spPr>
          <a:xfrm>
            <a:off x="252725" y="655275"/>
            <a:ext cx="4643100" cy="39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A404F"/>
                </a:solidFill>
                <a:highlight>
                  <a:srgbClr val="FFFFFF"/>
                </a:highlight>
              </a:rPr>
              <a:t>Provide useful information about your business</a:t>
            </a:r>
            <a:endParaRPr b="1" sz="1600">
              <a:solidFill>
                <a:srgbClr val="3A404F"/>
              </a:solidFill>
              <a:highlight>
                <a:srgbClr val="FFFFFF"/>
              </a:highlight>
            </a:endParaRPr>
          </a:p>
          <a:p>
            <a:pPr indent="0" lvl="0" marL="0" rtl="0" algn="l">
              <a:spcBef>
                <a:spcPts val="0"/>
              </a:spcBef>
              <a:spcAft>
                <a:spcPts val="0"/>
              </a:spcAft>
              <a:buNone/>
            </a:pPr>
            <a:r>
              <a:rPr lang="en" sz="1200">
                <a:solidFill>
                  <a:srgbClr val="3A404F"/>
                </a:solidFill>
                <a:highlight>
                  <a:srgbClr val="FFFFFF"/>
                </a:highlight>
                <a:latin typeface="Arial"/>
                <a:ea typeface="Arial"/>
                <a:cs typeface="Arial"/>
                <a:sym typeface="Arial"/>
              </a:rPr>
              <a:t>Show your brand identity with a </a:t>
            </a:r>
            <a:r>
              <a:rPr b="1" lang="en" sz="1200">
                <a:solidFill>
                  <a:srgbClr val="3A404F"/>
                </a:solidFill>
                <a:highlight>
                  <a:srgbClr val="FFFFFF"/>
                </a:highlight>
                <a:latin typeface="Arial"/>
                <a:ea typeface="Arial"/>
                <a:cs typeface="Arial"/>
                <a:sym typeface="Arial"/>
              </a:rPr>
              <a:t>cover photo or video</a:t>
            </a:r>
            <a:r>
              <a:rPr lang="en" sz="1200">
                <a:solidFill>
                  <a:srgbClr val="3A404F"/>
                </a:solidFill>
                <a:highlight>
                  <a:srgbClr val="FFFFFF"/>
                </a:highlight>
                <a:latin typeface="Arial"/>
                <a:ea typeface="Arial"/>
                <a:cs typeface="Arial"/>
                <a:sym typeface="Arial"/>
              </a:rPr>
              <a:t>.</a:t>
            </a:r>
            <a:endParaRPr sz="1200">
              <a:solidFill>
                <a:srgbClr val="3A404F"/>
              </a:solidFill>
              <a:highlight>
                <a:srgbClr val="FFFFFF"/>
              </a:highlight>
              <a:latin typeface="Arial"/>
              <a:ea typeface="Arial"/>
              <a:cs typeface="Arial"/>
              <a:sym typeface="Arial"/>
            </a:endParaRPr>
          </a:p>
          <a:p>
            <a:pPr indent="-304800" lvl="0" marL="457200" rtl="0" algn="l">
              <a:spcBef>
                <a:spcPts val="1600"/>
              </a:spcBef>
              <a:spcAft>
                <a:spcPts val="0"/>
              </a:spcAft>
              <a:buClr>
                <a:srgbClr val="3A404F"/>
              </a:buClr>
              <a:buSzPts val="1200"/>
              <a:buFont typeface="Arial"/>
              <a:buAutoNum type="arabicPeriod"/>
            </a:pPr>
            <a:r>
              <a:rPr lang="en" sz="1200">
                <a:solidFill>
                  <a:srgbClr val="3A404F"/>
                </a:solidFill>
                <a:highlight>
                  <a:srgbClr val="FFFFFF"/>
                </a:highlight>
                <a:latin typeface="Arial"/>
                <a:ea typeface="Arial"/>
                <a:cs typeface="Arial"/>
                <a:sym typeface="Arial"/>
              </a:rPr>
              <a:t>Provide information for the </a:t>
            </a:r>
            <a:r>
              <a:rPr b="1" lang="en" sz="1200">
                <a:solidFill>
                  <a:srgbClr val="3A404F"/>
                </a:solidFill>
                <a:highlight>
                  <a:srgbClr val="FFFFFF"/>
                </a:highlight>
                <a:latin typeface="Arial"/>
                <a:ea typeface="Arial"/>
                <a:cs typeface="Arial"/>
                <a:sym typeface="Arial"/>
              </a:rPr>
              <a:t>About section</a:t>
            </a:r>
            <a:r>
              <a:rPr lang="en" sz="1200">
                <a:solidFill>
                  <a:srgbClr val="3A404F"/>
                </a:solidFill>
                <a:highlight>
                  <a:srgbClr val="FFFFFF"/>
                </a:highlight>
                <a:latin typeface="Arial"/>
                <a:ea typeface="Arial"/>
                <a:cs typeface="Arial"/>
                <a:sym typeface="Arial"/>
              </a:rPr>
              <a:t> to make it easier for customers to discover you on Facebook. It can also enhance your presence on search engines.</a:t>
            </a:r>
            <a:endParaRPr sz="1200">
              <a:solidFill>
                <a:srgbClr val="3A404F"/>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3A404F"/>
              </a:solidFill>
              <a:highlight>
                <a:srgbClr val="FFFFFF"/>
              </a:highlight>
              <a:latin typeface="Arial"/>
              <a:ea typeface="Arial"/>
              <a:cs typeface="Arial"/>
              <a:sym typeface="Arial"/>
            </a:endParaRPr>
          </a:p>
          <a:p>
            <a:pPr indent="-304800" lvl="0" marL="457200" rtl="0" algn="l">
              <a:spcBef>
                <a:spcPts val="1600"/>
              </a:spcBef>
              <a:spcAft>
                <a:spcPts val="0"/>
              </a:spcAft>
              <a:buClr>
                <a:srgbClr val="3A404F"/>
              </a:buClr>
              <a:buSzPts val="1200"/>
              <a:buFont typeface="Arial"/>
              <a:buAutoNum type="arabicPeriod"/>
            </a:pPr>
            <a:r>
              <a:rPr lang="en" sz="1200">
                <a:solidFill>
                  <a:srgbClr val="3A404F"/>
                </a:solidFill>
                <a:highlight>
                  <a:srgbClr val="FFFFFF"/>
                </a:highlight>
                <a:latin typeface="Arial"/>
                <a:ea typeface="Arial"/>
                <a:cs typeface="Arial"/>
                <a:sym typeface="Arial"/>
              </a:rPr>
              <a:t>Enable </a:t>
            </a:r>
            <a:r>
              <a:rPr b="1" lang="en" sz="1200">
                <a:solidFill>
                  <a:srgbClr val="3A404F"/>
                </a:solidFill>
                <a:highlight>
                  <a:srgbClr val="FFFFFF"/>
                </a:highlight>
                <a:latin typeface="Arial"/>
                <a:ea typeface="Arial"/>
                <a:cs typeface="Arial"/>
                <a:sym typeface="Arial"/>
              </a:rPr>
              <a:t>ratings and reviews</a:t>
            </a:r>
            <a:r>
              <a:rPr lang="en" sz="1200">
                <a:solidFill>
                  <a:srgbClr val="3A404F"/>
                </a:solidFill>
                <a:highlight>
                  <a:srgbClr val="FFFFFF"/>
                </a:highlight>
                <a:latin typeface="Arial"/>
                <a:ea typeface="Arial"/>
                <a:cs typeface="Arial"/>
                <a:sym typeface="Arial"/>
              </a:rPr>
              <a:t> by customers to appear on your Page</a:t>
            </a:r>
            <a:r>
              <a:rPr lang="en" sz="900">
                <a:solidFill>
                  <a:srgbClr val="3A404F"/>
                </a:solidFill>
                <a:highlight>
                  <a:srgbClr val="FFFFFF"/>
                </a:highlight>
                <a:latin typeface="Arial"/>
                <a:ea typeface="Arial"/>
                <a:cs typeface="Arial"/>
                <a:sym typeface="Arial"/>
              </a:rPr>
              <a:t>*</a:t>
            </a:r>
            <a:endParaRPr sz="900">
              <a:solidFill>
                <a:srgbClr val="3A404F"/>
              </a:solidFill>
              <a:highlight>
                <a:srgbClr val="FFFFFF"/>
              </a:highlight>
              <a:latin typeface="Arial"/>
              <a:ea typeface="Arial"/>
              <a:cs typeface="Arial"/>
              <a:sym typeface="Arial"/>
            </a:endParaRPr>
          </a:p>
          <a:p>
            <a:pPr indent="0" lvl="0" marL="0" rtl="0" algn="l">
              <a:spcBef>
                <a:spcPts val="1600"/>
              </a:spcBef>
              <a:spcAft>
                <a:spcPts val="0"/>
              </a:spcAft>
              <a:buNone/>
            </a:pPr>
            <a:r>
              <a:t/>
            </a:r>
            <a:endParaRPr sz="900">
              <a:solidFill>
                <a:srgbClr val="3A404F"/>
              </a:solidFill>
              <a:highlight>
                <a:srgbClr val="FFFFFF"/>
              </a:highlight>
              <a:latin typeface="Arial"/>
              <a:ea typeface="Arial"/>
              <a:cs typeface="Arial"/>
              <a:sym typeface="Arial"/>
            </a:endParaRPr>
          </a:p>
          <a:p>
            <a:pPr indent="-304800" lvl="0" marL="457200" rtl="0" algn="l">
              <a:spcBef>
                <a:spcPts val="1600"/>
              </a:spcBef>
              <a:spcAft>
                <a:spcPts val="0"/>
              </a:spcAft>
              <a:buClr>
                <a:srgbClr val="3A404F"/>
              </a:buClr>
              <a:buSzPts val="1200"/>
              <a:buFont typeface="Arial"/>
              <a:buAutoNum type="arabicPeriod"/>
            </a:pPr>
            <a:r>
              <a:rPr b="1" lang="en" sz="900">
                <a:solidFill>
                  <a:srgbClr val="3A404F"/>
                </a:solidFill>
                <a:highlight>
                  <a:srgbClr val="FFFFFF"/>
                </a:highlight>
                <a:latin typeface="Arial"/>
                <a:ea typeface="Arial"/>
                <a:cs typeface="Arial"/>
                <a:sym typeface="Arial"/>
              </a:rPr>
              <a:t>BUILD FOR MOBILE!</a:t>
            </a:r>
            <a:endParaRPr b="1" sz="1600"/>
          </a:p>
          <a:p>
            <a:pPr indent="0" lvl="0" marL="0" rtl="0" algn="l">
              <a:spcBef>
                <a:spcPts val="1600"/>
              </a:spcBef>
              <a:spcAft>
                <a:spcPts val="0"/>
              </a:spcAft>
              <a:buNone/>
            </a:pPr>
            <a:r>
              <a:t/>
            </a:r>
            <a:endParaRPr b="1" sz="1600"/>
          </a:p>
          <a:p>
            <a:pPr indent="0" lvl="0" marL="0" rtl="0" algn="l">
              <a:spcBef>
                <a:spcPts val="1600"/>
              </a:spcBef>
              <a:spcAft>
                <a:spcPts val="1600"/>
              </a:spcAft>
              <a:buNone/>
            </a:pPr>
            <a:r>
              <a:t/>
            </a:r>
            <a:endParaRPr b="1" sz="1600"/>
          </a:p>
        </p:txBody>
      </p:sp>
      <p:sp>
        <p:nvSpPr>
          <p:cNvPr id="251" name="Google Shape;251;p32"/>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pic>
        <p:nvPicPr>
          <p:cNvPr id="252" name="Google Shape;252;p32"/>
          <p:cNvPicPr preferRelativeResize="0"/>
          <p:nvPr/>
        </p:nvPicPr>
        <p:blipFill>
          <a:blip r:embed="rId3">
            <a:alphaModFix/>
          </a:blip>
          <a:stretch>
            <a:fillRect/>
          </a:stretch>
        </p:blipFill>
        <p:spPr>
          <a:xfrm>
            <a:off x="5048225" y="807675"/>
            <a:ext cx="3943374" cy="36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idx="1" type="body"/>
          </p:nvPr>
        </p:nvSpPr>
        <p:spPr>
          <a:xfrm>
            <a:off x="311700" y="1073525"/>
            <a:ext cx="4643100" cy="27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A404F"/>
                </a:solidFill>
                <a:highlight>
                  <a:srgbClr val="FFFFFF"/>
                </a:highlight>
                <a:latin typeface="Arial"/>
                <a:ea typeface="Arial"/>
                <a:cs typeface="Arial"/>
                <a:sym typeface="Arial"/>
              </a:rPr>
              <a:t>Pages have Sections</a:t>
            </a:r>
            <a:endParaRPr b="1" sz="1200">
              <a:solidFill>
                <a:srgbClr val="3A404F"/>
              </a:solidFill>
              <a:highlight>
                <a:srgbClr val="FFFFFF"/>
              </a:highlight>
              <a:latin typeface="Arial"/>
              <a:ea typeface="Arial"/>
              <a:cs typeface="Arial"/>
              <a:sym typeface="Arial"/>
            </a:endParaRPr>
          </a:p>
          <a:p>
            <a:pPr indent="0" lvl="0" marL="0" rtl="0" algn="l">
              <a:spcBef>
                <a:spcPts val="1600"/>
              </a:spcBef>
              <a:spcAft>
                <a:spcPts val="0"/>
              </a:spcAft>
              <a:buNone/>
            </a:pPr>
            <a:r>
              <a:rPr lang="en" sz="1200">
                <a:solidFill>
                  <a:srgbClr val="3A404F"/>
                </a:solidFill>
                <a:highlight>
                  <a:srgbClr val="FFFFFF"/>
                </a:highlight>
                <a:latin typeface="Arial"/>
                <a:ea typeface="Arial"/>
                <a:cs typeface="Arial"/>
                <a:sym typeface="Arial"/>
              </a:rPr>
              <a:t>Sections let you highlight what your business offers. Depending on the Page category you chose, you can add different sections:</a:t>
            </a:r>
            <a:endParaRPr sz="1100">
              <a:solidFill>
                <a:srgbClr val="000000"/>
              </a:solidFill>
              <a:latin typeface="Arial"/>
              <a:ea typeface="Arial"/>
              <a:cs typeface="Arial"/>
              <a:sym typeface="Arial"/>
            </a:endParaRPr>
          </a:p>
          <a:p>
            <a:pPr indent="-304800" lvl="0" marL="647700" rtl="0" algn="l">
              <a:spcBef>
                <a:spcPts val="1600"/>
              </a:spcBef>
              <a:spcAft>
                <a:spcPts val="0"/>
              </a:spcAft>
              <a:buClr>
                <a:srgbClr val="3A404F"/>
              </a:buClr>
              <a:buSzPts val="1200"/>
              <a:buFont typeface="Arial"/>
              <a:buAutoNum type="arabicPeriod"/>
            </a:pPr>
            <a:r>
              <a:rPr lang="en" sz="1200">
                <a:solidFill>
                  <a:srgbClr val="3A404F"/>
                </a:solidFill>
                <a:highlight>
                  <a:srgbClr val="FFFFFF"/>
                </a:highlight>
                <a:latin typeface="Arial"/>
                <a:ea typeface="Arial"/>
                <a:cs typeface="Arial"/>
                <a:sym typeface="Arial"/>
              </a:rPr>
              <a:t>Promote products with a </a:t>
            </a:r>
            <a:r>
              <a:rPr b="1" lang="en" sz="1200">
                <a:solidFill>
                  <a:srgbClr val="3A404F"/>
                </a:solidFill>
                <a:highlight>
                  <a:srgbClr val="FFFFFF"/>
                </a:highlight>
                <a:latin typeface="Arial"/>
                <a:ea typeface="Arial"/>
                <a:cs typeface="Arial"/>
                <a:sym typeface="Arial"/>
              </a:rPr>
              <a:t>shop</a:t>
            </a:r>
            <a:r>
              <a:rPr lang="en" sz="1200">
                <a:solidFill>
                  <a:srgbClr val="3A404F"/>
                </a:solidFill>
                <a:highlight>
                  <a:srgbClr val="FFFFFF"/>
                </a:highlight>
                <a:latin typeface="Arial"/>
                <a:ea typeface="Arial"/>
                <a:cs typeface="Arial"/>
                <a:sym typeface="Arial"/>
              </a:rPr>
              <a:t> section</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AutoNum type="arabicPeriod"/>
            </a:pPr>
            <a:r>
              <a:rPr lang="en" sz="1200">
                <a:solidFill>
                  <a:srgbClr val="3A404F"/>
                </a:solidFill>
                <a:highlight>
                  <a:srgbClr val="FFFFFF"/>
                </a:highlight>
                <a:latin typeface="Arial"/>
                <a:ea typeface="Arial"/>
                <a:cs typeface="Arial"/>
                <a:sym typeface="Arial"/>
              </a:rPr>
              <a:t>Display services with a </a:t>
            </a:r>
            <a:r>
              <a:rPr b="1" lang="en" sz="1200">
                <a:solidFill>
                  <a:srgbClr val="3A404F"/>
                </a:solidFill>
                <a:highlight>
                  <a:srgbClr val="FFFFFF"/>
                </a:highlight>
                <a:latin typeface="Arial"/>
                <a:ea typeface="Arial"/>
                <a:cs typeface="Arial"/>
                <a:sym typeface="Arial"/>
              </a:rPr>
              <a:t>services</a:t>
            </a:r>
            <a:r>
              <a:rPr lang="en" sz="1200">
                <a:solidFill>
                  <a:srgbClr val="3A404F"/>
                </a:solidFill>
                <a:highlight>
                  <a:srgbClr val="FFFFFF"/>
                </a:highlight>
                <a:latin typeface="Arial"/>
                <a:ea typeface="Arial"/>
                <a:cs typeface="Arial"/>
                <a:sym typeface="Arial"/>
              </a:rPr>
              <a:t> section</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1600"/>
              </a:spcAft>
              <a:buNone/>
            </a:pPr>
            <a:r>
              <a:t/>
            </a:r>
            <a:endParaRPr b="1" sz="1600">
              <a:solidFill>
                <a:srgbClr val="3A404F"/>
              </a:solidFill>
              <a:highlight>
                <a:srgbClr val="FFFFFF"/>
              </a:highlight>
            </a:endParaRPr>
          </a:p>
        </p:txBody>
      </p:sp>
      <p:sp>
        <p:nvSpPr>
          <p:cNvPr id="258" name="Google Shape;258;p33"/>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pic>
        <p:nvPicPr>
          <p:cNvPr id="259" name="Google Shape;259;p33"/>
          <p:cNvPicPr preferRelativeResize="0"/>
          <p:nvPr/>
        </p:nvPicPr>
        <p:blipFill>
          <a:blip r:embed="rId3">
            <a:alphaModFix/>
          </a:blip>
          <a:stretch>
            <a:fillRect/>
          </a:stretch>
        </p:blipFill>
        <p:spPr>
          <a:xfrm>
            <a:off x="5048225" y="807675"/>
            <a:ext cx="3943374" cy="36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ph idx="1" type="body"/>
          </p:nvPr>
        </p:nvSpPr>
        <p:spPr>
          <a:xfrm>
            <a:off x="311700" y="1073525"/>
            <a:ext cx="4643100" cy="34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A404F"/>
                </a:solidFill>
                <a:highlight>
                  <a:srgbClr val="FFFFFF"/>
                </a:highlight>
                <a:latin typeface="Arial"/>
                <a:ea typeface="Arial"/>
                <a:cs typeface="Arial"/>
                <a:sym typeface="Arial"/>
              </a:rPr>
              <a:t>Pages have Sections</a:t>
            </a:r>
            <a:endParaRPr b="1" sz="1200">
              <a:solidFill>
                <a:srgbClr val="3A404F"/>
              </a:solidFill>
              <a:highlight>
                <a:srgbClr val="FFFFFF"/>
              </a:highlight>
              <a:latin typeface="Arial"/>
              <a:ea typeface="Arial"/>
              <a:cs typeface="Arial"/>
              <a:sym typeface="Arial"/>
            </a:endParaRPr>
          </a:p>
          <a:p>
            <a:pPr indent="0" lvl="0" marL="0" rtl="0" algn="l">
              <a:spcBef>
                <a:spcPts val="1600"/>
              </a:spcBef>
              <a:spcAft>
                <a:spcPts val="0"/>
              </a:spcAft>
              <a:buNone/>
            </a:pPr>
            <a:r>
              <a:rPr b="1" lang="en" sz="1200">
                <a:solidFill>
                  <a:srgbClr val="3A404F"/>
                </a:solidFill>
                <a:highlight>
                  <a:srgbClr val="FFFFFF"/>
                </a:highlight>
                <a:latin typeface="Arial"/>
                <a:ea typeface="Arial"/>
                <a:cs typeface="Arial"/>
                <a:sym typeface="Arial"/>
              </a:rPr>
              <a:t>Shop</a:t>
            </a:r>
            <a:endParaRPr b="1"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A404F"/>
                </a:solidFill>
                <a:highlight>
                  <a:srgbClr val="FFFFFF"/>
                </a:highlight>
                <a:latin typeface="Arial"/>
                <a:ea typeface="Arial"/>
                <a:cs typeface="Arial"/>
                <a:sym typeface="Arial"/>
              </a:rPr>
              <a:t>The Shop section is where you can showcase and sell* your products — whether it's clothing and accessories or handmade furniture — directly on Facebook. Your customers can subscribe to your Shop, or call you right from your Page. We designed this feature so you could create and manage Shops without needing to work with a third-party partner.</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1600"/>
              </a:spcAft>
              <a:buNone/>
            </a:pPr>
            <a:r>
              <a:rPr lang="en" sz="1200">
                <a:solidFill>
                  <a:srgbClr val="3A404F"/>
                </a:solidFill>
                <a:highlight>
                  <a:srgbClr val="FFFFFF"/>
                </a:highlight>
                <a:latin typeface="Arial"/>
                <a:ea typeface="Arial"/>
                <a:cs typeface="Arial"/>
                <a:sym typeface="Arial"/>
              </a:rPr>
              <a:t>Also, Shops are free to use, and Facebook doesn't take a percentage of earnings.</a:t>
            </a:r>
            <a:endParaRPr b="1" sz="1600">
              <a:solidFill>
                <a:srgbClr val="3A404F"/>
              </a:solidFill>
              <a:highlight>
                <a:srgbClr val="FFFFFF"/>
              </a:highlight>
            </a:endParaRPr>
          </a:p>
        </p:txBody>
      </p:sp>
      <p:sp>
        <p:nvSpPr>
          <p:cNvPr id="265" name="Google Shape;265;p34"/>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pic>
        <p:nvPicPr>
          <p:cNvPr id="266" name="Google Shape;266;p34"/>
          <p:cNvPicPr preferRelativeResize="0"/>
          <p:nvPr/>
        </p:nvPicPr>
        <p:blipFill>
          <a:blip r:embed="rId3">
            <a:alphaModFix/>
          </a:blip>
          <a:stretch>
            <a:fillRect/>
          </a:stretch>
        </p:blipFill>
        <p:spPr>
          <a:xfrm>
            <a:off x="5048225" y="807675"/>
            <a:ext cx="3943374" cy="36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5"/>
          <p:cNvSpPr txBox="1"/>
          <p:nvPr>
            <p:ph idx="1" type="body"/>
          </p:nvPr>
        </p:nvSpPr>
        <p:spPr>
          <a:xfrm>
            <a:off x="311700" y="1073525"/>
            <a:ext cx="4643100" cy="27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A404F"/>
                </a:solidFill>
                <a:highlight>
                  <a:srgbClr val="FFFFFF"/>
                </a:highlight>
                <a:latin typeface="Arial"/>
                <a:ea typeface="Arial"/>
                <a:cs typeface="Arial"/>
                <a:sym typeface="Arial"/>
              </a:rPr>
              <a:t>Pages have Sections</a:t>
            </a:r>
            <a:endParaRPr b="1" sz="1200">
              <a:solidFill>
                <a:srgbClr val="3A404F"/>
              </a:solidFill>
              <a:highlight>
                <a:srgbClr val="FFFFFF"/>
              </a:highlight>
              <a:latin typeface="Arial"/>
              <a:ea typeface="Arial"/>
              <a:cs typeface="Arial"/>
              <a:sym typeface="Arial"/>
            </a:endParaRPr>
          </a:p>
          <a:p>
            <a:pPr indent="0" lvl="0" marL="0" rtl="0" algn="l">
              <a:spcBef>
                <a:spcPts val="1600"/>
              </a:spcBef>
              <a:spcAft>
                <a:spcPts val="0"/>
              </a:spcAft>
              <a:buNone/>
            </a:pPr>
            <a:r>
              <a:rPr b="1" lang="en" sz="1200">
                <a:solidFill>
                  <a:srgbClr val="3A404F"/>
                </a:solidFill>
                <a:highlight>
                  <a:srgbClr val="FFFFFF"/>
                </a:highlight>
                <a:latin typeface="Arial"/>
                <a:ea typeface="Arial"/>
                <a:cs typeface="Arial"/>
                <a:sym typeface="Arial"/>
              </a:rPr>
              <a:t>Services</a:t>
            </a:r>
            <a:endParaRPr b="1"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A404F"/>
                </a:solidFill>
                <a:highlight>
                  <a:srgbClr val="FFFFFF"/>
                </a:highlight>
                <a:latin typeface="Arial"/>
                <a:ea typeface="Arial"/>
                <a:cs typeface="Arial"/>
                <a:sym typeface="Arial"/>
              </a:rPr>
              <a:t>The Services section lets you list all of the services you offer. If you're a spa, for example, you can add a menu of treatments — such as massages and facials — and include how long each treatment is, the pricing, and more.</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A404F"/>
                </a:solidFill>
                <a:highlight>
                  <a:srgbClr val="FFFFFF"/>
                </a:highlight>
                <a:latin typeface="Arial"/>
                <a:ea typeface="Arial"/>
                <a:cs typeface="Arial"/>
                <a:sym typeface="Arial"/>
              </a:rPr>
              <a:t>When deciding what information to include in this section, always keep the customer in mind. The better they understand your offerings, the more likely they are to get in contact with you.</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1600"/>
              </a:spcAft>
              <a:buNone/>
            </a:pPr>
            <a:r>
              <a:t/>
            </a:r>
            <a:endParaRPr b="1" sz="1600">
              <a:solidFill>
                <a:srgbClr val="3A404F"/>
              </a:solidFill>
              <a:highlight>
                <a:srgbClr val="FFFFFF"/>
              </a:highlight>
            </a:endParaRPr>
          </a:p>
        </p:txBody>
      </p:sp>
      <p:sp>
        <p:nvSpPr>
          <p:cNvPr id="272" name="Google Shape;272;p35"/>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pic>
        <p:nvPicPr>
          <p:cNvPr id="273" name="Google Shape;273;p35"/>
          <p:cNvPicPr preferRelativeResize="0"/>
          <p:nvPr/>
        </p:nvPicPr>
        <p:blipFill>
          <a:blip r:embed="rId3">
            <a:alphaModFix/>
          </a:blip>
          <a:stretch>
            <a:fillRect/>
          </a:stretch>
        </p:blipFill>
        <p:spPr>
          <a:xfrm>
            <a:off x="5048225" y="807675"/>
            <a:ext cx="3943374" cy="36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idx="2" type="body"/>
          </p:nvPr>
        </p:nvSpPr>
        <p:spPr>
          <a:xfrm>
            <a:off x="4402800" y="1800200"/>
            <a:ext cx="3686100" cy="29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A404F"/>
                </a:solidFill>
                <a:highlight>
                  <a:srgbClr val="FFFFFF"/>
                </a:highlight>
                <a:latin typeface="Arial"/>
                <a:ea typeface="Arial"/>
                <a:cs typeface="Arial"/>
                <a:sym typeface="Arial"/>
              </a:rPr>
              <a:t>Book Services</a:t>
            </a:r>
            <a:endParaRPr b="1" sz="1200">
              <a:solidFill>
                <a:srgbClr val="3A404F"/>
              </a:solidFill>
              <a:highlight>
                <a:srgbClr val="FFFFFF"/>
              </a:highlight>
              <a:latin typeface="Arial"/>
              <a:ea typeface="Arial"/>
              <a:cs typeface="Arial"/>
              <a:sym typeface="Arial"/>
            </a:endParaRPr>
          </a:p>
          <a:p>
            <a:pPr indent="-304800" lvl="0" marL="647700" rtl="0" algn="l">
              <a:spcBef>
                <a:spcPts val="160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Book Now</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Start Order</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3A404F"/>
                </a:solidFill>
                <a:highlight>
                  <a:srgbClr val="FFFFFF"/>
                </a:highlight>
                <a:latin typeface="Arial"/>
                <a:ea typeface="Arial"/>
                <a:cs typeface="Arial"/>
                <a:sym typeface="Arial"/>
              </a:rPr>
              <a:t>Get in Touch</a:t>
            </a:r>
            <a:endParaRPr b="1" sz="1200">
              <a:solidFill>
                <a:srgbClr val="3A404F"/>
              </a:solidFill>
              <a:highlight>
                <a:srgbClr val="FFFFFF"/>
              </a:highlight>
              <a:latin typeface="Arial"/>
              <a:ea typeface="Arial"/>
              <a:cs typeface="Arial"/>
              <a:sym typeface="Arial"/>
            </a:endParaRPr>
          </a:p>
          <a:p>
            <a:pPr indent="-304800" lvl="0" marL="647700" rtl="0" algn="l">
              <a:spcBef>
                <a:spcPts val="160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Call Now</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Sign Up</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Apply Now</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Contact Us</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Get Quote</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Send Message</a:t>
            </a:r>
            <a:endParaRPr sz="1200">
              <a:solidFill>
                <a:srgbClr val="3A404F"/>
              </a:solidFill>
              <a:highlight>
                <a:srgbClr val="FFFFFF"/>
              </a:highlight>
              <a:latin typeface="Arial"/>
              <a:ea typeface="Arial"/>
              <a:cs typeface="Arial"/>
              <a:sym typeface="Arial"/>
            </a:endParaRPr>
          </a:p>
          <a:p>
            <a:pPr indent="-304800" lvl="0" marL="647700" rtl="0" algn="l">
              <a:spcBef>
                <a:spcPts val="0"/>
              </a:spcBef>
              <a:spcAft>
                <a:spcPts val="0"/>
              </a:spcAft>
              <a:buClr>
                <a:srgbClr val="3A404F"/>
              </a:buClr>
              <a:buSzPts val="1200"/>
              <a:buFont typeface="Arial"/>
              <a:buChar char="●"/>
            </a:pPr>
            <a:r>
              <a:rPr lang="en" sz="1200">
                <a:solidFill>
                  <a:srgbClr val="3A404F"/>
                </a:solidFill>
                <a:highlight>
                  <a:srgbClr val="FFFFFF"/>
                </a:highlight>
                <a:latin typeface="Arial"/>
                <a:ea typeface="Arial"/>
                <a:cs typeface="Arial"/>
                <a:sym typeface="Arial"/>
              </a:rPr>
              <a:t>Send Email</a:t>
            </a:r>
            <a:endParaRPr sz="1200">
              <a:solidFill>
                <a:srgbClr val="3A404F"/>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sp>
        <p:nvSpPr>
          <p:cNvPr id="279" name="Google Shape;279;p36"/>
          <p:cNvSpPr txBox="1"/>
          <p:nvPr>
            <p:ph type="title"/>
          </p:nvPr>
        </p:nvSpPr>
        <p:spPr>
          <a:xfrm>
            <a:off x="819150" y="36742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Building Your Mobile Presence</a:t>
            </a:r>
            <a:endParaRPr b="1" i="1" sz="3100"/>
          </a:p>
          <a:p>
            <a:pPr indent="0" lvl="0" marL="0" rtl="0" algn="l">
              <a:spcBef>
                <a:spcPts val="0"/>
              </a:spcBef>
              <a:spcAft>
                <a:spcPts val="0"/>
              </a:spcAft>
              <a:buNone/>
            </a:pPr>
            <a:r>
              <a:t/>
            </a:r>
            <a:endParaRPr/>
          </a:p>
        </p:txBody>
      </p:sp>
      <p:sp>
        <p:nvSpPr>
          <p:cNvPr id="280" name="Google Shape;280;p36"/>
          <p:cNvSpPr txBox="1"/>
          <p:nvPr>
            <p:ph idx="1" type="body"/>
          </p:nvPr>
        </p:nvSpPr>
        <p:spPr>
          <a:xfrm>
            <a:off x="359075" y="1684000"/>
            <a:ext cx="3828900" cy="29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A404F"/>
                </a:solidFill>
                <a:highlight>
                  <a:srgbClr val="FFFFFF"/>
                </a:highlight>
                <a:latin typeface="Arial"/>
                <a:ea typeface="Arial"/>
                <a:cs typeface="Arial"/>
                <a:sym typeface="Arial"/>
              </a:rPr>
              <a:t>Select a Page call to action (CTA)</a:t>
            </a:r>
            <a:endParaRPr b="1">
              <a:solidFill>
                <a:srgbClr val="3A404F"/>
              </a:solidFill>
              <a:highlight>
                <a:srgbClr val="FFFFFF"/>
              </a:highlight>
              <a:latin typeface="Arial"/>
              <a:ea typeface="Arial"/>
              <a:cs typeface="Arial"/>
              <a:sym typeface="Arial"/>
            </a:endParaRPr>
          </a:p>
          <a:p>
            <a:pPr indent="0" lvl="0" marL="0" rtl="0" algn="l">
              <a:spcBef>
                <a:spcPts val="1600"/>
              </a:spcBef>
              <a:spcAft>
                <a:spcPts val="1600"/>
              </a:spcAft>
              <a:buNone/>
            </a:pPr>
            <a:r>
              <a:rPr lang="en" sz="1500">
                <a:solidFill>
                  <a:srgbClr val="3A404F"/>
                </a:solidFill>
                <a:highlight>
                  <a:srgbClr val="FFFFFF"/>
                </a:highlight>
                <a:latin typeface="Arial"/>
                <a:ea typeface="Arial"/>
                <a:cs typeface="Arial"/>
                <a:sym typeface="Arial"/>
              </a:rPr>
              <a:t>To help customers discover your products and services, these sections display prominently on your Page, and include a call-to-action (CTA) button so you can be clear about the action you want customers to take. </a:t>
            </a:r>
            <a:endParaRPr sz="1400"/>
          </a:p>
        </p:txBody>
      </p:sp>
      <p:pic>
        <p:nvPicPr>
          <p:cNvPr id="281" name="Google Shape;281;p36"/>
          <p:cNvPicPr preferRelativeResize="0"/>
          <p:nvPr/>
        </p:nvPicPr>
        <p:blipFill>
          <a:blip r:embed="rId3">
            <a:alphaModFix/>
          </a:blip>
          <a:stretch>
            <a:fillRect/>
          </a:stretch>
        </p:blipFill>
        <p:spPr>
          <a:xfrm>
            <a:off x="6712650" y="1911875"/>
            <a:ext cx="1974850" cy="1734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7"/>
          <p:cNvSpPr txBox="1"/>
          <p:nvPr>
            <p:ph type="title"/>
          </p:nvPr>
        </p:nvSpPr>
        <p:spPr>
          <a:xfrm>
            <a:off x="1047450" y="1372050"/>
            <a:ext cx="7049100" cy="258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819150" y="845600"/>
            <a:ext cx="4347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Curriculum Offering</a:t>
            </a:r>
            <a:endParaRPr/>
          </a:p>
        </p:txBody>
      </p:sp>
      <p:sp>
        <p:nvSpPr>
          <p:cNvPr id="292" name="Google Shape;292;p38"/>
          <p:cNvSpPr txBox="1"/>
          <p:nvPr>
            <p:ph idx="1" type="body"/>
          </p:nvPr>
        </p:nvSpPr>
        <p:spPr>
          <a:xfrm>
            <a:off x="665800" y="1800200"/>
            <a:ext cx="3686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Assessment Worksheet: Setting Up For Success</a:t>
            </a:r>
            <a:endParaRPr b="1" sz="1500"/>
          </a:p>
          <a:p>
            <a:pPr indent="0" lvl="0" marL="0" rtl="0" algn="l">
              <a:spcBef>
                <a:spcPts val="1600"/>
              </a:spcBef>
              <a:spcAft>
                <a:spcPts val="0"/>
              </a:spcAft>
              <a:buNone/>
            </a:pPr>
            <a:r>
              <a:rPr b="1" lang="en" sz="1500"/>
              <a:t>Intro To Insta</a:t>
            </a:r>
            <a:endParaRPr b="1" sz="1500"/>
          </a:p>
          <a:p>
            <a:pPr indent="0" lvl="0" marL="0" rtl="0" algn="l">
              <a:spcBef>
                <a:spcPts val="1600"/>
              </a:spcBef>
              <a:spcAft>
                <a:spcPts val="0"/>
              </a:spcAft>
              <a:buNone/>
            </a:pPr>
            <a:r>
              <a:rPr b="1" lang="en" sz="1500"/>
              <a:t>Intro To Fb Pages</a:t>
            </a:r>
            <a:endParaRPr b="1" sz="1500"/>
          </a:p>
          <a:p>
            <a:pPr indent="0" lvl="0" marL="0" rtl="0" algn="l">
              <a:spcBef>
                <a:spcPts val="1600"/>
              </a:spcBef>
              <a:spcAft>
                <a:spcPts val="0"/>
              </a:spcAft>
              <a:buNone/>
            </a:pPr>
            <a:r>
              <a:rPr b="1" lang="en" sz="1500"/>
              <a:t>Intro to Stories</a:t>
            </a:r>
            <a:endParaRPr b="1" sz="1500"/>
          </a:p>
          <a:p>
            <a:pPr indent="0" lvl="0" marL="0" rtl="0" algn="l">
              <a:spcBef>
                <a:spcPts val="1600"/>
              </a:spcBef>
              <a:spcAft>
                <a:spcPts val="0"/>
              </a:spcAft>
              <a:buNone/>
            </a:pPr>
            <a:r>
              <a:rPr b="1" lang="en" sz="1500"/>
              <a:t>Intro to Insights</a:t>
            </a:r>
            <a:endParaRPr b="1" sz="1500"/>
          </a:p>
          <a:p>
            <a:pPr indent="0" lvl="0" marL="0" rtl="0" algn="l">
              <a:spcBef>
                <a:spcPts val="1600"/>
              </a:spcBef>
              <a:spcAft>
                <a:spcPts val="1600"/>
              </a:spcAft>
              <a:buNone/>
            </a:pPr>
            <a:r>
              <a:rPr b="1" lang="en" sz="1500"/>
              <a:t>Fb messenger for Business</a:t>
            </a:r>
            <a:endParaRPr b="1" sz="1500"/>
          </a:p>
        </p:txBody>
      </p:sp>
      <p:sp>
        <p:nvSpPr>
          <p:cNvPr id="293" name="Google Shape;293;p38"/>
          <p:cNvSpPr txBox="1"/>
          <p:nvPr>
            <p:ph idx="2" type="body"/>
          </p:nvPr>
        </p:nvSpPr>
        <p:spPr>
          <a:xfrm>
            <a:off x="4638675" y="1990725"/>
            <a:ext cx="3686100" cy="27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Setting Up Your Fb Shop</a:t>
            </a:r>
            <a:endParaRPr b="1" sz="1600"/>
          </a:p>
          <a:p>
            <a:pPr indent="0" lvl="0" marL="0" rtl="0" algn="l">
              <a:spcBef>
                <a:spcPts val="1600"/>
              </a:spcBef>
              <a:spcAft>
                <a:spcPts val="0"/>
              </a:spcAft>
              <a:buNone/>
            </a:pPr>
            <a:r>
              <a:rPr b="1" lang="en" sz="1600"/>
              <a:t>Intro To Fb/Insta Ads</a:t>
            </a:r>
            <a:endParaRPr b="1" sz="1600"/>
          </a:p>
          <a:p>
            <a:pPr indent="0" lvl="0" marL="0" rtl="0" algn="l">
              <a:spcBef>
                <a:spcPts val="1600"/>
              </a:spcBef>
              <a:spcAft>
                <a:spcPts val="0"/>
              </a:spcAft>
              <a:buNone/>
            </a:pPr>
            <a:r>
              <a:rPr b="1" lang="en" sz="1600"/>
              <a:t>Ig/Fb Live Video Basics</a:t>
            </a:r>
            <a:endParaRPr b="1" sz="1600"/>
          </a:p>
          <a:p>
            <a:pPr indent="0" lvl="0" marL="0" rtl="0" algn="l">
              <a:spcBef>
                <a:spcPts val="1600"/>
              </a:spcBef>
              <a:spcAft>
                <a:spcPts val="0"/>
              </a:spcAft>
              <a:buNone/>
            </a:pPr>
            <a:r>
              <a:rPr b="1" lang="en" sz="1600"/>
              <a:t>Intro To Social Media Management Tools</a:t>
            </a:r>
            <a:endParaRPr b="1" sz="1600"/>
          </a:p>
          <a:p>
            <a:pPr indent="0" lvl="0" marL="0" rtl="0" algn="l">
              <a:spcBef>
                <a:spcPts val="1600"/>
              </a:spcBef>
              <a:spcAft>
                <a:spcPts val="0"/>
              </a:spcAft>
              <a:buNone/>
            </a:pPr>
            <a:r>
              <a:rPr b="1" lang="en" sz="1600"/>
              <a:t>Let’s Learn Tik Tok Together</a:t>
            </a:r>
            <a:endParaRPr b="1" sz="1600"/>
          </a:p>
          <a:p>
            <a:pPr indent="0" lvl="0" marL="0" rtl="0" algn="l">
              <a:spcBef>
                <a:spcPts val="1600"/>
              </a:spcBef>
              <a:spcAft>
                <a:spcPts val="1600"/>
              </a:spcAft>
              <a:buNone/>
            </a:pPr>
            <a:r>
              <a:rPr b="1" lang="en" sz="1600"/>
              <a:t>REELS for Instagram</a:t>
            </a:r>
            <a:endParaRPr b="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You’ll Learn:</a:t>
            </a:r>
            <a:endParaRPr/>
          </a:p>
        </p:txBody>
      </p:sp>
      <p:sp>
        <p:nvSpPr>
          <p:cNvPr id="145" name="Google Shape;145;p15"/>
          <p:cNvSpPr txBox="1"/>
          <p:nvPr>
            <p:ph idx="1" type="body"/>
          </p:nvPr>
        </p:nvSpPr>
        <p:spPr>
          <a:xfrm>
            <a:off x="819150" y="1660425"/>
            <a:ext cx="7505700" cy="3082800"/>
          </a:xfrm>
          <a:prstGeom prst="rect">
            <a:avLst/>
          </a:prstGeom>
        </p:spPr>
        <p:txBody>
          <a:bodyPr anchorCtr="0" anchor="t" bIns="91425" lIns="91425" spcFirstLastPara="1" rIns="91425" wrap="square" tIns="91425">
            <a:noAutofit/>
          </a:bodyPr>
          <a:lstStyle/>
          <a:p>
            <a:pPr indent="-320675" lvl="0" marL="673100" rtl="0" algn="l">
              <a:lnSpc>
                <a:spcPct val="165517"/>
              </a:lnSpc>
              <a:spcBef>
                <a:spcPts val="250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Understand the importance of creating a mobile presence for your business.</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Recognize the different ways to communicate with customers from your Page, whether it's one-on-one or through a variety of posts.</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Understand the tools available to manage and measure how well your Page is doing.</a:t>
            </a:r>
            <a:endParaRPr sz="1450">
              <a:solidFill>
                <a:srgbClr val="3F464B"/>
              </a:solidFill>
              <a:highlight>
                <a:srgbClr val="FFFFFF"/>
              </a:highlight>
              <a:latin typeface="Montserrat"/>
              <a:ea typeface="Montserrat"/>
              <a:cs typeface="Montserrat"/>
              <a:sym typeface="Montserrat"/>
            </a:endParaRPr>
          </a:p>
          <a:p>
            <a:pPr indent="0" lvl="0" marL="0" rtl="0" algn="l">
              <a:spcBef>
                <a:spcPts val="28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Today, You’ll Be:</a:t>
            </a:r>
            <a:endParaRPr/>
          </a:p>
        </p:txBody>
      </p:sp>
      <p:sp>
        <p:nvSpPr>
          <p:cNvPr id="151" name="Google Shape;151;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20675" lvl="0" marL="673100" rtl="0" algn="l">
              <a:lnSpc>
                <a:spcPct val="165517"/>
              </a:lnSpc>
              <a:spcBef>
                <a:spcPts val="250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Fb Blueprint certified in Intro To Instagram </a:t>
            </a:r>
            <a:r>
              <a:rPr lang="en">
                <a:solidFill>
                  <a:srgbClr val="3F464B"/>
                </a:solidFill>
                <a:highlight>
                  <a:srgbClr val="FFFFFF"/>
                </a:highlight>
                <a:latin typeface="Montserrat"/>
                <a:ea typeface="Montserrat"/>
                <a:cs typeface="Montserrat"/>
                <a:sym typeface="Montserrat"/>
              </a:rPr>
              <a:t>E-learning Course (Beginners)</a:t>
            </a:r>
            <a:endParaRPr sz="1450">
              <a:solidFill>
                <a:srgbClr val="3F464B"/>
              </a:solidFill>
              <a:highlight>
                <a:srgbClr val="FFFFFF"/>
              </a:highlight>
              <a:latin typeface="Montserrat"/>
              <a:ea typeface="Montserrat"/>
              <a:cs typeface="Montserrat"/>
              <a:sym typeface="Montserrat"/>
            </a:endParaRPr>
          </a:p>
          <a:p>
            <a:pPr indent="-320675" lvl="0" marL="673100" rtl="0" algn="l">
              <a:lnSpc>
                <a:spcPct val="165517"/>
              </a:lnSpc>
              <a:spcBef>
                <a:spcPts val="0"/>
              </a:spcBef>
              <a:spcAft>
                <a:spcPts val="0"/>
              </a:spcAft>
              <a:buClr>
                <a:srgbClr val="3F464B"/>
              </a:buClr>
              <a:buSzPts val="1450"/>
              <a:buFont typeface="Montserrat"/>
              <a:buChar char="●"/>
            </a:pPr>
            <a:r>
              <a:rPr lang="en" sz="1450">
                <a:solidFill>
                  <a:srgbClr val="3F464B"/>
                </a:solidFill>
                <a:highlight>
                  <a:srgbClr val="FFFFFF"/>
                </a:highlight>
                <a:latin typeface="Montserrat"/>
                <a:ea typeface="Montserrat"/>
                <a:cs typeface="Montserrat"/>
                <a:sym typeface="Montserrat"/>
              </a:rPr>
              <a:t>Fb Blueprint certified in Intro To Fb Pages E-learning Course (Beginners)</a:t>
            </a:r>
            <a:r>
              <a:rPr lang="en" sz="1450">
                <a:solidFill>
                  <a:srgbClr val="3F464B"/>
                </a:solidFill>
                <a:highlight>
                  <a:srgbClr val="FFFFFF"/>
                </a:highlight>
                <a:latin typeface="Montserrat"/>
                <a:ea typeface="Montserrat"/>
                <a:cs typeface="Montserrat"/>
                <a:sym typeface="Montserrat"/>
              </a:rPr>
              <a:t>.</a:t>
            </a:r>
            <a:endParaRPr sz="1450">
              <a:solidFill>
                <a:srgbClr val="3F464B"/>
              </a:solidFill>
              <a:highlight>
                <a:srgbClr val="FFFFFF"/>
              </a:highlight>
              <a:latin typeface="Montserrat"/>
              <a:ea typeface="Montserrat"/>
              <a:cs typeface="Montserrat"/>
              <a:sym typeface="Montserrat"/>
            </a:endParaRPr>
          </a:p>
          <a:p>
            <a:pPr indent="0" lvl="0" marL="0" rtl="0" algn="l">
              <a:spcBef>
                <a:spcPts val="28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1385850" y="1383850"/>
            <a:ext cx="6372300" cy="233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Ready, Set, Wait!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972925" y="1406450"/>
            <a:ext cx="7308600" cy="306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u="sng">
                <a:solidFill>
                  <a:schemeClr val="hlink"/>
                </a:solidFill>
                <a:hlinkClick r:id="rId3"/>
              </a:rPr>
              <a:t>Assessment Form: Setting Up For Success</a:t>
            </a:r>
            <a:endParaRPr sz="5100"/>
          </a:p>
          <a:p>
            <a:pPr indent="0" lvl="0" marL="0" rtl="0" algn="ctr">
              <a:spcBef>
                <a:spcPts val="0"/>
              </a:spcBef>
              <a:spcAft>
                <a:spcPts val="0"/>
              </a:spcAft>
              <a:buNone/>
            </a:pPr>
            <a:r>
              <a:t/>
            </a:r>
            <a:endParaRPr sz="5100"/>
          </a:p>
          <a:p>
            <a:pPr indent="0" lvl="0" marL="0" rtl="0" algn="ctr">
              <a:spcBef>
                <a:spcPts val="0"/>
              </a:spcBef>
              <a:spcAft>
                <a:spcPts val="0"/>
              </a:spcAft>
              <a:buNone/>
            </a:pPr>
            <a:r>
              <a:t/>
            </a:r>
            <a:endParaRPr sz="5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1385850" y="1383850"/>
            <a:ext cx="6372300" cy="233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Let’s Go!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1385850" y="1383850"/>
            <a:ext cx="63723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 To Insta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311700" y="82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100"/>
              <a:t>Intro To Insta</a:t>
            </a:r>
            <a:endParaRPr b="1" i="1" sz="3100"/>
          </a:p>
          <a:p>
            <a:pPr indent="0" lvl="0" marL="0" rtl="0" algn="l">
              <a:spcBef>
                <a:spcPts val="0"/>
              </a:spcBef>
              <a:spcAft>
                <a:spcPts val="0"/>
              </a:spcAft>
              <a:buNone/>
            </a:pPr>
            <a:r>
              <a:t/>
            </a:r>
            <a:endParaRPr/>
          </a:p>
        </p:txBody>
      </p:sp>
      <p:sp>
        <p:nvSpPr>
          <p:cNvPr id="177" name="Google Shape;177;p21"/>
          <p:cNvSpPr txBox="1"/>
          <p:nvPr>
            <p:ph idx="1" type="body"/>
          </p:nvPr>
        </p:nvSpPr>
        <p:spPr>
          <a:xfrm>
            <a:off x="252725" y="655275"/>
            <a:ext cx="4643100" cy="37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The Instagram community: a mix of people and businesses.</a:t>
            </a:r>
            <a:endParaRPr b="1" sz="1600"/>
          </a:p>
          <a:p>
            <a:pPr indent="0" lvl="0" marL="0" rtl="0" algn="l">
              <a:spcBef>
                <a:spcPts val="1600"/>
              </a:spcBef>
              <a:spcAft>
                <a:spcPts val="0"/>
              </a:spcAft>
              <a:buNone/>
            </a:pPr>
            <a:r>
              <a:t/>
            </a:r>
            <a:endParaRPr b="1" sz="1600"/>
          </a:p>
          <a:p>
            <a:pPr indent="0" lvl="0" marL="0" rtl="0" algn="l">
              <a:spcBef>
                <a:spcPts val="1600"/>
              </a:spcBef>
              <a:spcAft>
                <a:spcPts val="0"/>
              </a:spcAft>
              <a:buNone/>
            </a:pPr>
            <a:r>
              <a:rPr b="1" lang="en" sz="1600"/>
              <a:t>Instagram’s official mission: Strengthen relationships through shared experiences.</a:t>
            </a:r>
            <a:endParaRPr b="1" sz="1600"/>
          </a:p>
          <a:p>
            <a:pPr indent="0" lvl="0" marL="0" rtl="0" algn="l">
              <a:spcBef>
                <a:spcPts val="1600"/>
              </a:spcBef>
              <a:spcAft>
                <a:spcPts val="0"/>
              </a:spcAft>
              <a:buNone/>
            </a:pPr>
            <a:r>
              <a:t/>
            </a:r>
            <a:endParaRPr b="1" sz="1600"/>
          </a:p>
          <a:p>
            <a:pPr indent="0" lvl="0" marL="0" rtl="0" algn="l">
              <a:spcBef>
                <a:spcPts val="1600"/>
              </a:spcBef>
              <a:spcAft>
                <a:spcPts val="0"/>
              </a:spcAft>
              <a:buNone/>
            </a:pPr>
            <a:r>
              <a:rPr b="1" lang="en" sz="1600"/>
              <a:t>Insta is 1 of the fastest growing communities online today: More than 1B Insta accounts worldwide; over 500 million accounts are active every day.</a:t>
            </a:r>
            <a:endParaRPr b="1" sz="1600"/>
          </a:p>
          <a:p>
            <a:pPr indent="0" lvl="0" marL="0" rtl="0" algn="l">
              <a:spcBef>
                <a:spcPts val="1600"/>
              </a:spcBef>
              <a:spcAft>
                <a:spcPts val="0"/>
              </a:spcAft>
              <a:buNone/>
            </a:pPr>
            <a:r>
              <a:t/>
            </a:r>
            <a:endParaRPr b="1" sz="1600"/>
          </a:p>
          <a:p>
            <a:pPr indent="0" lvl="0" marL="0" rtl="0" algn="l">
              <a:spcBef>
                <a:spcPts val="1600"/>
              </a:spcBef>
              <a:spcAft>
                <a:spcPts val="0"/>
              </a:spcAft>
              <a:buNone/>
            </a:pPr>
            <a:r>
              <a:t/>
            </a:r>
            <a:endParaRPr b="1" sz="1600"/>
          </a:p>
          <a:p>
            <a:pPr indent="0" lvl="0" marL="0" rtl="0" algn="l">
              <a:spcBef>
                <a:spcPts val="1600"/>
              </a:spcBef>
              <a:spcAft>
                <a:spcPts val="1600"/>
              </a:spcAft>
              <a:buNone/>
            </a:pPr>
            <a:r>
              <a:t/>
            </a:r>
            <a:endParaRPr b="1" sz="1600"/>
          </a:p>
        </p:txBody>
      </p:sp>
      <p:pic>
        <p:nvPicPr>
          <p:cNvPr id="178" name="Google Shape;178;p21"/>
          <p:cNvPicPr preferRelativeResize="0"/>
          <p:nvPr/>
        </p:nvPicPr>
        <p:blipFill>
          <a:blip r:embed="rId3">
            <a:alphaModFix/>
          </a:blip>
          <a:stretch>
            <a:fillRect/>
          </a:stretch>
        </p:blipFill>
        <p:spPr>
          <a:xfrm>
            <a:off x="4813300" y="714425"/>
            <a:ext cx="4330699" cy="3262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